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1" r:id="rId4"/>
  </p:sldMasterIdLst>
  <p:handoutMasterIdLst>
    <p:handoutMasterId r:id="rId26"/>
  </p:handoutMasterIdLst>
  <p:sldIdLst>
    <p:sldId id="270" r:id="rId5"/>
    <p:sldId id="273" r:id="rId6"/>
    <p:sldId id="274" r:id="rId7"/>
    <p:sldId id="275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89" r:id="rId19"/>
    <p:sldId id="291" r:id="rId20"/>
    <p:sldId id="294" r:id="rId21"/>
    <p:sldId id="292" r:id="rId22"/>
    <p:sldId id="277" r:id="rId23"/>
    <p:sldId id="293" r:id="rId24"/>
    <p:sldId id="278" r:id="rId25"/>
  </p:sldIdLst>
  <p:sldSz cx="18286413" cy="10287000"/>
  <p:notesSz cx="6858000" cy="9144000"/>
  <p:embeddedFontLst>
    <p:embeddedFont>
      <p:font typeface="Red Hat Display" panose="02010303040201060303" pitchFamily="2" charset="0"/>
      <p:regular r:id="rId27"/>
      <p:bold r:id="rId28"/>
      <p:italic r:id="rId29"/>
      <p:boldItalic r:id="rId30"/>
    </p:embeddedFont>
    <p:embeddedFont>
      <p:font typeface="Red Hat Display ExtraBold" panose="02010303040201060303" pitchFamily="2" charset="0"/>
      <p:bold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DEA932-221F-5C87-0F5B-A403B7F7DFAD}" name="Sophie Moore" initials="SM" userId="S::Sophie.Moore@mentalhealth.org.nz::649d0382-0259-4268-9fb6-7259cb1824b3" providerId="AD"/>
  <p188:author id="{55815C98-591C-9D19-7809-30D8752FD152}" name="Tihana Babic" initials="TB" userId="S::tihana.babic@mentalhealth.org.nz::26b74c80-460b-4792-86a4-49ce92dba31b" providerId="AD"/>
  <p188:author id="{FC38DCAE-5C18-2B4C-E3D4-8AFA8082A2B2}" name="Stephanie Brown" initials="SB" userId="S::stephanie.brown@mentalhealth.org.nz::ae62c961-85dd-4da3-94a5-8f55ca49c3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B72"/>
    <a:srgbClr val="72BF44"/>
    <a:srgbClr val="E9B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830" y="-88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D6A77-F3F9-4A50-9B42-6DEE531D8003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983FC-85FE-4D09-B048-EC9F935CC24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2394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gradFill flip="none" rotWithShape="1">
          <a:gsLst>
            <a:gs pos="0">
              <a:schemeClr val="accent3"/>
            </a:gs>
            <a:gs pos="58000">
              <a:schemeClr val="bg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64275\Documents\SaucyHotDesign\Clients\MentalHealthFoundation\06-MHAW\00-assets\Top Up Together_Horizontal Lock up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06" y="1831132"/>
            <a:ext cx="11160000" cy="56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64275\Documents\SaucyHotDesign\Clients\MentalHealthFoundation\06-MHAW\00-assets\date-lock-up1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76"/>
          <a:stretch/>
        </p:blipFill>
        <p:spPr bwMode="auto">
          <a:xfrm>
            <a:off x="646262" y="8818953"/>
            <a:ext cx="6584898" cy="9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262" y="606996"/>
            <a:ext cx="9008107" cy="65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64275\Documents\SaucyHotDesign\Clients\MentalHealthFoundation\00-MHF\MHF logo PNG format\Logo-1C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0367" y="9193569"/>
            <a:ext cx="3287842" cy="70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64275\Documents\SaucyHotDesign\Clients\MentalHealthFoundation\06-MHAW\05-Powerpoint\website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574" y="9461278"/>
            <a:ext cx="1569962" cy="29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96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gradFill flip="none" rotWithShape="1">
          <a:gsLst>
            <a:gs pos="0">
              <a:schemeClr val="accent3"/>
            </a:gs>
            <a:gs pos="58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64275\Documents\SaucyHotDesign\Clients\MentalHealthFoundation\06-MHAW\00-assets\date-lock-up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0"/>
          <a:stretch/>
        </p:blipFill>
        <p:spPr bwMode="auto">
          <a:xfrm>
            <a:off x="646262" y="8818953"/>
            <a:ext cx="3991421" cy="9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321" y="2263181"/>
            <a:ext cx="16457772" cy="6264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0" name="Picture 3" descr="C:\Users\64275\Documents\SaucyHotDesign\Clients\MentalHealthFoundation\06-MHAW\05-Powerpoint\webs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58" y="9434608"/>
            <a:ext cx="1713978" cy="3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0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21" y="2263181"/>
            <a:ext cx="16457772" cy="6264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7" name="Picture 6" descr="C:\Users\64275\Documents\SaucyHotDesign\Clients\MentalHealthFoundation\06-MHAW\00-assets\date-lock-up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0"/>
          <a:stretch/>
        </p:blipFill>
        <p:spPr bwMode="auto">
          <a:xfrm>
            <a:off x="646262" y="8818953"/>
            <a:ext cx="3991421" cy="9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64275\Documents\SaucyHotDesign\Clients\MentalHealthFoundation\06-MHAW\05-Powerpoint\webs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58" y="9434608"/>
            <a:ext cx="1713978" cy="3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9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gradFill flip="none" rotWithShape="1">
          <a:gsLst>
            <a:gs pos="0">
              <a:srgbClr val="518C3A"/>
            </a:gs>
            <a:gs pos="58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64275\Documents\SaucyHotDesign\Clients\MentalHealthFoundation\06-MHAW\00-assets\date-lock-up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0"/>
          <a:stretch/>
        </p:blipFill>
        <p:spPr bwMode="auto">
          <a:xfrm>
            <a:off x="646262" y="8818953"/>
            <a:ext cx="3991421" cy="9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321" y="2263181"/>
            <a:ext cx="16457772" cy="6264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0" name="Picture 3" descr="C:\Users\64275\Documents\SaucyHotDesign\Clients\MentalHealthFoundation\06-MHAW\05-Powerpoint\webs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58" y="9434608"/>
            <a:ext cx="1713978" cy="31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60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21" y="2263181"/>
            <a:ext cx="16457772" cy="6264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7" name="Picture 6" descr="C:\Users\64275\Documents\SaucyHotDesign\Clients\MentalHealthFoundation\06-MHAW\00-assets\date-lock-up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0"/>
          <a:stretch/>
        </p:blipFill>
        <p:spPr bwMode="auto">
          <a:xfrm>
            <a:off x="718270" y="8780108"/>
            <a:ext cx="3991421" cy="9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9910" y="932170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>
                <a:solidFill>
                  <a:schemeClr val="tx1">
                    <a:lumMod val="40000"/>
                    <a:lumOff val="60000"/>
                  </a:schemeClr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mhaw.nz</a:t>
            </a:r>
            <a:endParaRPr lang="en-NZ" sz="3600">
              <a:solidFill>
                <a:schemeClr val="tx1">
                  <a:lumMod val="40000"/>
                  <a:lumOff val="60000"/>
                </a:schemeClr>
              </a:solidFill>
              <a:latin typeface="Red Hat Display ExtraBold" panose="02010303040201060303" pitchFamily="2" charset="0"/>
              <a:ea typeface="Red Hat Display ExtraBold" panose="02010303040201060303" pitchFamily="2" charset="0"/>
              <a:cs typeface="Red Hat Display ExtraBold" panose="020103030402010603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254" y="8791239"/>
            <a:ext cx="6201072" cy="117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000" spc="-100" baseline="0">
                <a:solidFill>
                  <a:schemeClr val="tx1">
                    <a:lumMod val="40000"/>
                    <a:lumOff val="60000"/>
                  </a:schemeClr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Mental Health</a:t>
            </a:r>
          </a:p>
          <a:p>
            <a:pPr algn="l">
              <a:lnSpc>
                <a:spcPts val="4200"/>
              </a:lnSpc>
            </a:pPr>
            <a:r>
              <a:rPr lang="en-US" sz="4000" spc="-100" baseline="0">
                <a:solidFill>
                  <a:schemeClr val="tx1">
                    <a:lumMod val="40000"/>
                    <a:lumOff val="60000"/>
                  </a:schemeClr>
                </a:solidFill>
                <a:latin typeface="Red Hat Display ExtraBold" panose="02010303040201060303" pitchFamily="2" charset="0"/>
                <a:ea typeface="Red Hat Display ExtraBold" panose="02010303040201060303" pitchFamily="2" charset="0"/>
                <a:cs typeface="Red Hat Display ExtraBold" panose="02010303040201060303" pitchFamily="2" charset="0"/>
              </a:rPr>
              <a:t>Awareness Week</a:t>
            </a:r>
            <a:endParaRPr lang="en-NZ" sz="4000" spc="-100" baseline="0">
              <a:solidFill>
                <a:schemeClr val="tx1">
                  <a:lumMod val="40000"/>
                  <a:lumOff val="60000"/>
                </a:schemeClr>
              </a:solidFill>
              <a:latin typeface="Red Hat Display ExtraBold" panose="02010303040201060303" pitchFamily="2" charset="0"/>
              <a:ea typeface="Red Hat Display ExtraBold" panose="02010303040201060303" pitchFamily="2" charset="0"/>
              <a:cs typeface="Red Hat Display ExtraBold" panose="020103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3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58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321" y="9534526"/>
            <a:ext cx="426683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AE2BD-E92F-410F-AEBF-57537DBC7638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7858" y="9534526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5263" y="9534526"/>
            <a:ext cx="426683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CCB3-0616-4173-BDA3-678F90B088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421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80" r:id="rId4"/>
    <p:sldLayoutId id="2147483675" r:id="rId5"/>
    <p:sldLayoutId id="2147483676" r:id="rId6"/>
  </p:sldLayoutIdLst>
  <p:txStyles>
    <p:titleStyle>
      <a:lvl1pPr algn="ctr" defTabSz="1632753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Red Hat Display ExtraBold" panose="02010303040201060303" pitchFamily="2" charset="0"/>
          <a:ea typeface="Red Hat Display ExtraBold" panose="02010303040201060303" pitchFamily="2" charset="0"/>
          <a:cs typeface="Red Hat Display ExtraBold" panose="02010303040201060303" pitchFamily="2" charset="0"/>
        </a:defRPr>
      </a:lvl1pPr>
    </p:titleStyle>
    <p:bodyStyle>
      <a:lvl1pPr marL="612282" indent="-612282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groups/commission-on-social-connection/report/" TargetMode="External"/><Relationship Id="rId2" Type="http://schemas.openxmlformats.org/officeDocument/2006/relationships/hyperlink" Target="https://mentalhealth.org.nz/five-ways-to-wellbe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alhealth.org.nz/five-ways-to-wellbeing/keep-learning-me-ako-tonu" TargetMode="External"/><Relationship Id="rId5" Type="http://schemas.openxmlformats.org/officeDocument/2006/relationships/hyperlink" Target="https://mentalhealth.org.nz/five-ways-to-wellbeing/connect-me-whakawhanaunga" TargetMode="External"/><Relationship Id="rId4" Type="http://schemas.openxmlformats.org/officeDocument/2006/relationships/hyperlink" Target="https://www.health.govt.nz/publications/te-rau-hinengaro-the-new-zealand-mental-health-surve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alhealth.org.nz/our-campaigns/mental-health-awareness-week" TargetMode="External"/><Relationship Id="rId2" Type="http://schemas.openxmlformats.org/officeDocument/2006/relationships/hyperlink" Target="https://mentalhealth.org.nz/five-ways-to-wellbeing/be-active-me-kori-ton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alhealth.org.nz/te-whare-tapa-wha" TargetMode="External"/><Relationship Id="rId5" Type="http://schemas.openxmlformats.org/officeDocument/2006/relationships/hyperlink" Target="https://mentalhealth.org.nz/five-ways-to-wellbeing/take-notice-me-aro-tonu" TargetMode="External"/><Relationship Id="rId4" Type="http://schemas.openxmlformats.org/officeDocument/2006/relationships/hyperlink" Target="https://mentalhealth.org.nz/five-ways-to-wellbei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alhealth.org.nz/wellbeing-hub/how-to-build-new-connections-in-your-community" TargetMode="External"/><Relationship Id="rId2" Type="http://schemas.openxmlformats.org/officeDocument/2006/relationships/hyperlink" Target="https://mentalhealth.org.nz/five-ways-to-wellbeing/give-tuku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haw.nz/research/five-ways-to-wellbeing/#monday" TargetMode="External"/><Relationship Id="rId4" Type="http://schemas.openxmlformats.org/officeDocument/2006/relationships/hyperlink" Target="https://mentalhealth.org.nz/te-whare-tapa-wh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14341F-3940-456C-D4F6-183FFD7AA772}"/>
              </a:ext>
            </a:extLst>
          </p:cNvPr>
          <p:cNvSpPr txBox="1"/>
          <p:nvPr/>
        </p:nvSpPr>
        <p:spPr>
          <a:xfrm>
            <a:off x="11807502" y="6367636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600" i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Quiz</a:t>
            </a:r>
            <a:endParaRPr lang="en-NZ" sz="4400" i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280108-2519-4685-D815-52AC64B80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64EC2-B986-10E6-2D95-AA708B1B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" y="2623220"/>
            <a:ext cx="18280965" cy="1368152"/>
          </a:xfrm>
        </p:spPr>
        <p:txBody>
          <a:bodyPr anchor="ctr">
            <a:normAutofit/>
          </a:bodyPr>
          <a:lstStyle/>
          <a:p>
            <a:r>
              <a:rPr lang="en-NZ"/>
              <a:t>Mental Health Awareness Week is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1E482D-7F21-7C91-BD5C-C765E85D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42" y="4022244"/>
            <a:ext cx="16729728" cy="3377085"/>
          </a:xfrm>
        </p:spPr>
        <p:txBody>
          <a:bodyPr anchor="ctr">
            <a:noAutofit/>
          </a:bodyPr>
          <a:lstStyle/>
          <a:p>
            <a:pPr marL="914400" indent="-914400" algn="ctr">
              <a:buAutoNum type="alphaLcPeriod"/>
            </a:pPr>
            <a:r>
              <a:rPr lang="en-NZ"/>
              <a:t>Whānau</a:t>
            </a:r>
          </a:p>
          <a:p>
            <a:pPr marL="914400" indent="-914400" algn="ctr">
              <a:buAutoNum type="alphaLcPeriod"/>
            </a:pPr>
            <a:r>
              <a:rPr lang="en-NZ"/>
              <a:t>Schools and workplaces</a:t>
            </a:r>
          </a:p>
          <a:p>
            <a:pPr marL="914400" indent="-914400" algn="ctr">
              <a:buAutoNum type="alphaLcPeriod"/>
            </a:pPr>
            <a:r>
              <a:rPr lang="en-NZ"/>
              <a:t>Community groups</a:t>
            </a:r>
          </a:p>
          <a:p>
            <a:pPr marL="914400" indent="-914400" algn="ctr">
              <a:buAutoNum type="alphaLcPeriod"/>
            </a:pPr>
            <a:r>
              <a:rPr lang="en-NZ"/>
              <a:t>All of the above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CFF0B2-B636-4B58-024F-21F8F8769AEE}"/>
              </a:ext>
            </a:extLst>
          </p:cNvPr>
          <p:cNvSpPr txBox="1"/>
          <p:nvPr/>
        </p:nvSpPr>
        <p:spPr>
          <a:xfrm>
            <a:off x="8567142" y="823020"/>
            <a:ext cx="115212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Q9</a:t>
            </a:r>
          </a:p>
        </p:txBody>
      </p:sp>
    </p:spTree>
    <p:extLst>
      <p:ext uri="{BB962C8B-B14F-4D97-AF65-F5344CB8AC3E}">
        <p14:creationId xmlns:p14="http://schemas.microsoft.com/office/powerpoint/2010/main" val="377609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308163-242D-2D3C-F5CB-34CACF6EB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7D871B-A5E3-D2CE-6443-F51DFA34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4" y="3127276"/>
            <a:ext cx="18286413" cy="1347168"/>
          </a:xfrm>
        </p:spPr>
        <p:txBody>
          <a:bodyPr/>
          <a:lstStyle/>
          <a:p>
            <a:r>
              <a:rPr lang="en-NZ" i="1"/>
              <a:t>True or False: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D5BFD2-1AAB-C850-C222-53106AA6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900" y="4474444"/>
            <a:ext cx="15121679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/>
              <a:t>When we take notice or practice mindfulness, we’re practicing the art of being present - not just for ourselves, but for each other.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0B1349-32C5-07CB-CD61-37CB0B9F0384}"/>
              </a:ext>
            </a:extLst>
          </p:cNvPr>
          <p:cNvSpPr txBox="1"/>
          <p:nvPr/>
        </p:nvSpPr>
        <p:spPr>
          <a:xfrm>
            <a:off x="8891178" y="915596"/>
            <a:ext cx="50405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Z" sz="45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  <a:p>
            <a:endParaRPr lang="en-NZ" sz="36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1E7E95-E2DE-F2A7-E901-A0753CD069CB}"/>
              </a:ext>
            </a:extLst>
          </p:cNvPr>
          <p:cNvSpPr txBox="1"/>
          <p:nvPr/>
        </p:nvSpPr>
        <p:spPr>
          <a:xfrm>
            <a:off x="8495134" y="823020"/>
            <a:ext cx="129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Q10</a:t>
            </a:r>
          </a:p>
        </p:txBody>
      </p:sp>
    </p:spTree>
    <p:extLst>
      <p:ext uri="{BB962C8B-B14F-4D97-AF65-F5344CB8AC3E}">
        <p14:creationId xmlns:p14="http://schemas.microsoft.com/office/powerpoint/2010/main" val="96692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597278-3762-7807-E668-0071E8DB3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DB91B-B9F3-D6EA-0044-B5035718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402" y="3850779"/>
            <a:ext cx="14473608" cy="2585442"/>
          </a:xfrm>
        </p:spPr>
        <p:txBody>
          <a:bodyPr anchor="ctr">
            <a:noAutofit/>
          </a:bodyPr>
          <a:lstStyle/>
          <a:p>
            <a:r>
              <a:rPr lang="en-NZ"/>
              <a:t>Te Whare Tapa </a:t>
            </a:r>
            <a:r>
              <a:rPr lang="en-NZ" err="1"/>
              <a:t>Whā</a:t>
            </a:r>
            <a:r>
              <a:rPr lang="en-NZ"/>
              <a:t> describes health as a wharenui, with four walls and a foundation. What are the four walls?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A0AEDE-65D3-3B23-247C-07E72B4051C4}"/>
              </a:ext>
            </a:extLst>
          </p:cNvPr>
          <p:cNvSpPr txBox="1"/>
          <p:nvPr/>
        </p:nvSpPr>
        <p:spPr>
          <a:xfrm>
            <a:off x="8567142" y="823020"/>
            <a:ext cx="115212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Q11</a:t>
            </a:r>
          </a:p>
        </p:txBody>
      </p:sp>
    </p:spTree>
    <p:extLst>
      <p:ext uri="{BB962C8B-B14F-4D97-AF65-F5344CB8AC3E}">
        <p14:creationId xmlns:p14="http://schemas.microsoft.com/office/powerpoint/2010/main" val="80532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FA1DFF-184F-8444-B0D9-9620AC5EC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9A7F9-1E0B-003C-170F-EC53581F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775348"/>
            <a:ext cx="18286413" cy="1131143"/>
          </a:xfrm>
        </p:spPr>
        <p:txBody>
          <a:bodyPr/>
          <a:lstStyle/>
          <a:p>
            <a:r>
              <a:rPr lang="en-NZ" i="1"/>
              <a:t>True or False: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0DCD9B-3753-EDC0-A7C6-151E975BE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134" y="4906491"/>
            <a:ext cx="15121679" cy="15121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/>
              <a:t>Offering kindness to others can boost your own wellbeing.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0B9BD0-8B22-9B5D-D0E5-A2DBA41526B7}"/>
              </a:ext>
            </a:extLst>
          </p:cNvPr>
          <p:cNvSpPr txBox="1"/>
          <p:nvPr/>
        </p:nvSpPr>
        <p:spPr>
          <a:xfrm>
            <a:off x="8891178" y="915596"/>
            <a:ext cx="50405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Z" sz="45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  <a:p>
            <a:endParaRPr lang="en-NZ" sz="36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B0E553-62D7-6DD9-8791-711FFE954D58}"/>
              </a:ext>
            </a:extLst>
          </p:cNvPr>
          <p:cNvSpPr txBox="1"/>
          <p:nvPr/>
        </p:nvSpPr>
        <p:spPr>
          <a:xfrm>
            <a:off x="8495134" y="823020"/>
            <a:ext cx="129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Q12</a:t>
            </a:r>
          </a:p>
        </p:txBody>
      </p:sp>
    </p:spTree>
    <p:extLst>
      <p:ext uri="{BB962C8B-B14F-4D97-AF65-F5344CB8AC3E}">
        <p14:creationId xmlns:p14="http://schemas.microsoft.com/office/powerpoint/2010/main" val="306559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F31D8D-409F-53A5-A25D-E935C783C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9CA79-48A2-29AE-5A92-9B11B1C1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60" y="2564904"/>
            <a:ext cx="16791768" cy="2578596"/>
          </a:xfrm>
        </p:spPr>
        <p:txBody>
          <a:bodyPr anchor="ctr">
            <a:noAutofit/>
          </a:bodyPr>
          <a:lstStyle/>
          <a:p>
            <a:r>
              <a:rPr lang="en-NZ" sz="5400"/>
              <a:t>People who feel a strong sense of belonging in their community are ________ likely to report very good or excellent mental health: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9433CF-755F-C168-5536-80B9212A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2" y="5119456"/>
            <a:ext cx="18280965" cy="2983215"/>
          </a:xfrm>
        </p:spPr>
        <p:txBody>
          <a:bodyPr anchor="ctr">
            <a:normAutofit/>
          </a:bodyPr>
          <a:lstStyle/>
          <a:p>
            <a:pPr marL="914400" indent="-914400" algn="ctr">
              <a:buAutoNum type="alphaLcPeriod"/>
            </a:pPr>
            <a:r>
              <a:rPr lang="en-NZ"/>
              <a:t>Two times more</a:t>
            </a:r>
          </a:p>
          <a:p>
            <a:pPr marL="914400" indent="-914400" algn="ctr">
              <a:buAutoNum type="alphaLcPeriod"/>
            </a:pPr>
            <a:r>
              <a:rPr lang="en-NZ"/>
              <a:t>Three times more</a:t>
            </a:r>
          </a:p>
          <a:p>
            <a:pPr marL="914400" indent="-914400" algn="ctr">
              <a:buAutoNum type="alphaLcPeriod"/>
            </a:pPr>
            <a:r>
              <a:rPr lang="en-NZ"/>
              <a:t>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6233C-FCBA-7CE5-C522-812DF6A4D307}"/>
              </a:ext>
            </a:extLst>
          </p:cNvPr>
          <p:cNvSpPr txBox="1"/>
          <p:nvPr/>
        </p:nvSpPr>
        <p:spPr>
          <a:xfrm>
            <a:off x="8531138" y="823020"/>
            <a:ext cx="12241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Q13</a:t>
            </a:r>
          </a:p>
        </p:txBody>
      </p:sp>
    </p:spTree>
    <p:extLst>
      <p:ext uri="{BB962C8B-B14F-4D97-AF65-F5344CB8AC3E}">
        <p14:creationId xmlns:p14="http://schemas.microsoft.com/office/powerpoint/2010/main" val="83458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CF2089-B079-CB13-5AE1-12DD048A9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0CB1A-21BA-4FB0-A746-898A5328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2" y="3343300"/>
            <a:ext cx="18286413" cy="1347168"/>
          </a:xfrm>
        </p:spPr>
        <p:txBody>
          <a:bodyPr>
            <a:normAutofit/>
          </a:bodyPr>
          <a:lstStyle/>
          <a:p>
            <a:r>
              <a:rPr lang="en-NZ" i="1"/>
              <a:t>True or False: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1E725A-97D4-5854-978A-6271230CC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949" y="4787762"/>
            <a:ext cx="15121679" cy="20882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NZ" sz="5200"/>
              <a:t>According to Te Whare Tapa </a:t>
            </a:r>
            <a:r>
              <a:rPr lang="en-NZ" sz="5200" err="1"/>
              <a:t>Whā</a:t>
            </a:r>
            <a:r>
              <a:rPr lang="en-NZ" sz="5200"/>
              <a:t>, the four walls of wellbeing are separate and do not need to be considered together in a holistic manner.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10979D-3616-DFFF-9EA3-92F1159E68CB}"/>
              </a:ext>
            </a:extLst>
          </p:cNvPr>
          <p:cNvSpPr txBox="1"/>
          <p:nvPr/>
        </p:nvSpPr>
        <p:spPr>
          <a:xfrm>
            <a:off x="8891178" y="915596"/>
            <a:ext cx="50405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Z" sz="45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  <a:p>
            <a:endParaRPr lang="en-NZ" sz="36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F60154-24DE-C7DB-226F-9F74D7D8AD19}"/>
              </a:ext>
            </a:extLst>
          </p:cNvPr>
          <p:cNvSpPr txBox="1"/>
          <p:nvPr/>
        </p:nvSpPr>
        <p:spPr>
          <a:xfrm>
            <a:off x="8495134" y="823020"/>
            <a:ext cx="129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Q14</a:t>
            </a:r>
          </a:p>
        </p:txBody>
      </p:sp>
    </p:spTree>
    <p:extLst>
      <p:ext uri="{BB962C8B-B14F-4D97-AF65-F5344CB8AC3E}">
        <p14:creationId xmlns:p14="http://schemas.microsoft.com/office/powerpoint/2010/main" val="168774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660A9C-31A1-730C-EDB2-D856260F9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D1EA5-2E54-4E6D-AAFC-EA2EF043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944" y="3919364"/>
            <a:ext cx="12348467" cy="2448272"/>
          </a:xfrm>
        </p:spPr>
        <p:txBody>
          <a:bodyPr>
            <a:noAutofit/>
          </a:bodyPr>
          <a:lstStyle/>
          <a:p>
            <a:r>
              <a:rPr lang="en-NZ" sz="5800"/>
              <a:t>Tukua translates to which of the Five Ways to Wellbeing actions in English?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6B2389-77DB-A0BE-8310-88BC45D8B5D5}"/>
              </a:ext>
            </a:extLst>
          </p:cNvPr>
          <p:cNvSpPr txBox="1"/>
          <p:nvPr/>
        </p:nvSpPr>
        <p:spPr>
          <a:xfrm>
            <a:off x="8891178" y="915596"/>
            <a:ext cx="50405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Z" sz="45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  <a:p>
            <a:endParaRPr lang="en-NZ" sz="36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8B2A2B-9556-64ED-1E0C-DA21503E24A6}"/>
              </a:ext>
            </a:extLst>
          </p:cNvPr>
          <p:cNvSpPr txBox="1"/>
          <p:nvPr/>
        </p:nvSpPr>
        <p:spPr>
          <a:xfrm>
            <a:off x="8495134" y="823020"/>
            <a:ext cx="129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Q15</a:t>
            </a:r>
          </a:p>
        </p:txBody>
      </p:sp>
    </p:spTree>
    <p:extLst>
      <p:ext uri="{BB962C8B-B14F-4D97-AF65-F5344CB8AC3E}">
        <p14:creationId xmlns:p14="http://schemas.microsoft.com/office/powerpoint/2010/main" val="222737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70FD6F-08F8-F918-33F7-11EA23C54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5D2D3-109A-0FD0-BCF5-31C343D1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2" y="3343300"/>
            <a:ext cx="18286413" cy="1347168"/>
          </a:xfrm>
        </p:spPr>
        <p:txBody>
          <a:bodyPr>
            <a:normAutofit/>
          </a:bodyPr>
          <a:lstStyle/>
          <a:p>
            <a:r>
              <a:rPr lang="en-NZ" i="1"/>
              <a:t>True or False: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B9E20-6BFE-A17C-D18B-D1963C014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729" y="4883296"/>
            <a:ext cx="13603009" cy="20882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NZ" sz="5200"/>
              <a:t>Having meaningful connections with others can uplift wellbeing for both ourselves and those around 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7634F0-462D-0106-D993-62D1D27CBB5E}"/>
              </a:ext>
            </a:extLst>
          </p:cNvPr>
          <p:cNvSpPr txBox="1"/>
          <p:nvPr/>
        </p:nvSpPr>
        <p:spPr>
          <a:xfrm>
            <a:off x="8891178" y="915596"/>
            <a:ext cx="50405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Z" sz="45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  <a:p>
            <a:endParaRPr lang="en-NZ" sz="36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EFE2A7-CC35-4FD9-2FCC-838ECCF94B53}"/>
              </a:ext>
            </a:extLst>
          </p:cNvPr>
          <p:cNvSpPr txBox="1"/>
          <p:nvPr/>
        </p:nvSpPr>
        <p:spPr>
          <a:xfrm>
            <a:off x="8495134" y="823020"/>
            <a:ext cx="12961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Q16</a:t>
            </a:r>
          </a:p>
        </p:txBody>
      </p:sp>
    </p:spTree>
    <p:extLst>
      <p:ext uri="{BB962C8B-B14F-4D97-AF65-F5344CB8AC3E}">
        <p14:creationId xmlns:p14="http://schemas.microsoft.com/office/powerpoint/2010/main" val="2123460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533BC1-A615-1101-7038-B319F032F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7FFD6-D889-8763-6A62-2D94DCAF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559324"/>
            <a:ext cx="18286413" cy="2448272"/>
          </a:xfrm>
        </p:spPr>
        <p:txBody>
          <a:bodyPr>
            <a:noAutofit/>
          </a:bodyPr>
          <a:lstStyle/>
          <a:p>
            <a:r>
              <a:rPr lang="en-NZ"/>
              <a:t>Answers: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1886F7-220F-7E51-EF2D-02470BF53327}"/>
              </a:ext>
            </a:extLst>
          </p:cNvPr>
          <p:cNvSpPr txBox="1"/>
          <p:nvPr/>
        </p:nvSpPr>
        <p:spPr>
          <a:xfrm>
            <a:off x="8891178" y="915596"/>
            <a:ext cx="50405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Z" sz="45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  <a:p>
            <a:endParaRPr lang="en-NZ" sz="36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45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4749833-E600-751B-17BE-2DADCEC33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AD477-F7A1-D1FF-E17D-77A8A6D5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8992A3-D979-2288-8860-867C9E348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63275" tIns="81638" rIns="163275" bIns="81638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NZ" sz="2800">
                <a:latin typeface="+mn-lt"/>
                <a:ea typeface="Red Hat Display"/>
                <a:cs typeface="Red Hat Display"/>
              </a:rPr>
              <a:t>The actions outlined in the Five Ways to Wellbeing are: </a:t>
            </a:r>
            <a:r>
              <a:rPr lang="en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Red Hat Display"/>
                <a:ea typeface="Red Hat Display"/>
                <a:cs typeface="Red Hat Displ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 whakawhanaunga/Connect</a:t>
            </a:r>
            <a:r>
              <a:rPr lang="en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Red Hat Display"/>
                <a:ea typeface="Red Hat Display"/>
                <a:cs typeface="Red Hat Display"/>
              </a:rPr>
              <a:t>, </a:t>
            </a:r>
            <a:r>
              <a:rPr lang="en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Red Hat Display"/>
                <a:ea typeface="Red Hat Display"/>
                <a:cs typeface="Red Hat Displ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Tukua/Give, Me kori tonu/Be Active, Me aro tonu/Take Notice, and Me ako tonu/Keep Learning</a:t>
            </a:r>
            <a:r>
              <a:rPr lang="en-NZ" sz="2800">
                <a:latin typeface="+mn-lt"/>
                <a:ea typeface="Red Hat Display"/>
                <a:cs typeface="Red Hat Display"/>
              </a:rPr>
              <a:t>.</a:t>
            </a:r>
            <a:endParaRPr lang="en-US"/>
          </a:p>
          <a:p>
            <a:pPr marL="0" indent="0">
              <a:buNone/>
            </a:pPr>
            <a:r>
              <a:rPr lang="en-NZ" sz="2800">
                <a:latin typeface="+mn-lt"/>
                <a:ea typeface="Red Hat Display ExtraBold"/>
                <a:cs typeface="Red Hat Display ExtraBold"/>
              </a:rPr>
              <a:t>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NZ" sz="2800">
                <a:latin typeface="+mn-lt"/>
                <a:ea typeface="Red Hat Display"/>
                <a:cs typeface="Red Hat Display"/>
              </a:rPr>
              <a:t> </a:t>
            </a:r>
            <a:r>
              <a:rPr lang="en-NZ" sz="2800" b="1" i="1">
                <a:latin typeface="+mn-lt"/>
                <a:ea typeface="Red Hat Display ExtraBold"/>
                <a:cs typeface="Red Hat Display ExtraBold"/>
              </a:rPr>
              <a:t>True</a:t>
            </a:r>
            <a:r>
              <a:rPr lang="en-NZ" sz="2800" b="1">
                <a:latin typeface="+mn-lt"/>
                <a:ea typeface="Red Hat Display ExtraBold"/>
                <a:cs typeface="Red Hat Display ExtraBold"/>
              </a:rPr>
              <a:t>: </a:t>
            </a:r>
            <a:r>
              <a:rPr lang="en-NZ" sz="2800">
                <a:latin typeface="+mn-lt"/>
                <a:ea typeface="Red Hat Display ExtraBold"/>
                <a:cs typeface="Red Hat Display ExtraBold"/>
              </a:rPr>
              <a:t>It is estimated 16% of people worldwide – </a:t>
            </a:r>
            <a:r>
              <a:rPr lang="en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"/>
                <a:cs typeface="Red Hat Displ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one in six</a:t>
            </a:r>
            <a:r>
              <a:rPr lang="en-NZ" sz="2800">
                <a:latin typeface="+mn-lt"/>
                <a:ea typeface="Red Hat Display ExtraBold"/>
                <a:cs typeface="Red Hat Display ExtraBold"/>
              </a:rPr>
              <a:t> – experience loneliness.</a:t>
            </a:r>
            <a:endParaRPr lang="en-NZ" sz="2800"/>
          </a:p>
          <a:p>
            <a:pPr marL="0" indent="0">
              <a:buNone/>
            </a:pPr>
            <a:endParaRPr lang="en-NZ" sz="2800" b="1">
              <a:latin typeface="+mn-lt"/>
            </a:endParaRPr>
          </a:p>
          <a:p>
            <a:pPr marL="514350" indent="-514350">
              <a:buFont typeface="Red Hat Display"/>
              <a:buAutoNum type="arabicPeriod" startAt="3"/>
            </a:pPr>
            <a:r>
              <a:rPr lang="en-NZ" sz="2800">
                <a:latin typeface="+mn-lt"/>
                <a:ea typeface="Red Hat Display"/>
                <a:cs typeface="Red Hat Display"/>
              </a:rPr>
              <a:t> </a:t>
            </a:r>
            <a:r>
              <a:rPr lang="en-NZ" sz="2800" b="1" i="1">
                <a:latin typeface="+mn-lt"/>
                <a:ea typeface="Red Hat Display"/>
                <a:cs typeface="Red Hat Display"/>
              </a:rPr>
              <a:t>c</a:t>
            </a:r>
            <a:r>
              <a:rPr lang="en-NZ" sz="2800" b="1" i="1">
                <a:latin typeface="+mn-lt"/>
                <a:ea typeface="Red Hat Display ExtraBold"/>
                <a:cs typeface="Red Hat Display ExtraBold"/>
              </a:rPr>
              <a:t>.</a:t>
            </a:r>
            <a:r>
              <a:rPr lang="en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 ExtraBold"/>
                <a:cs typeface="Red Hat Display ExtraBold"/>
              </a:rPr>
              <a:t> </a:t>
            </a:r>
            <a:r>
              <a:rPr lang="en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Red Hat Display"/>
                <a:ea typeface="Red Hat Display"/>
                <a:cs typeface="Red Hat Displ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Almost half of us (47%)</a:t>
            </a:r>
            <a:r>
              <a:rPr lang="en-NZ" sz="2800" b="1">
                <a:latin typeface="Red Hat Display"/>
                <a:ea typeface="Red Hat Display"/>
                <a:cs typeface="Red Hat Display"/>
              </a:rPr>
              <a:t> </a:t>
            </a:r>
            <a:r>
              <a:rPr lang="en-NZ" sz="2800">
                <a:latin typeface="+mn-lt"/>
                <a:ea typeface="Red Hat Display"/>
                <a:cs typeface="Red Hat Display"/>
              </a:rPr>
              <a:t> will experience mental health challenges in our lifetimes. This could be you, or someone you care about.</a:t>
            </a:r>
          </a:p>
          <a:p>
            <a:pPr marL="514350" indent="-514350">
              <a:buFont typeface="+mj-lt"/>
              <a:buAutoNum type="arabicPeriod" startAt="3"/>
            </a:pPr>
            <a:endParaRPr lang="en-NZ" sz="2800" i="1">
              <a:latin typeface="+mn-lt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NZ" sz="2800">
                <a:latin typeface="Red Hat Display"/>
                <a:ea typeface="Red Hat Display ExtraBold"/>
                <a:cs typeface="Red Hat Display ExtraBold"/>
              </a:rPr>
              <a:t>Me </a:t>
            </a:r>
            <a:r>
              <a:rPr lang="en-NZ" sz="2800" err="1">
                <a:latin typeface="Red Hat Display"/>
                <a:ea typeface="Red Hat Display ExtraBold"/>
                <a:cs typeface="Red Hat Display ExtraBold"/>
              </a:rPr>
              <a:t>Whakawhanaunga</a:t>
            </a:r>
            <a:r>
              <a:rPr lang="en-NZ" sz="2800">
                <a:latin typeface="Red Hat Display"/>
                <a:ea typeface="Red Hat Display ExtraBold"/>
                <a:cs typeface="Red Hat Display ExtraBold"/>
              </a:rPr>
              <a:t> </a:t>
            </a:r>
            <a:r>
              <a:rPr lang="en-NZ" sz="2800">
                <a:latin typeface="+mn-lt"/>
                <a:ea typeface="Red Hat Display"/>
                <a:cs typeface="Red Hat Display"/>
              </a:rPr>
              <a:t>translates to </a:t>
            </a:r>
            <a:r>
              <a:rPr lang="en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Red Hat Display"/>
                <a:ea typeface="Red Hat Display ExtraBold"/>
                <a:cs typeface="Red Hat Display ExtraBold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Connect</a:t>
            </a:r>
            <a:r>
              <a:rPr lang="en-NZ" sz="2800">
                <a:latin typeface="+mn-lt"/>
                <a:ea typeface="Red Hat Display"/>
                <a:cs typeface="Red Hat Display"/>
              </a:rPr>
              <a:t>.</a:t>
            </a:r>
          </a:p>
          <a:p>
            <a:pPr marL="514350" indent="-514350">
              <a:buFont typeface="+mj-lt"/>
              <a:buAutoNum type="arabicPeriod" startAt="3"/>
            </a:pPr>
            <a:endParaRPr lang="en-NZ" sz="2800" b="1" i="1">
              <a:latin typeface="+mn-lt"/>
              <a:ea typeface="Red Hat Display ExtraBold" panose="020B0604020202020204" charset="0"/>
              <a:cs typeface="Red Hat Display ExtraBold" panose="020B060402020202020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NZ" sz="2800">
                <a:latin typeface="+mn-lt"/>
                <a:ea typeface="Red Hat Display"/>
                <a:cs typeface="Red Hat Display"/>
              </a:rPr>
              <a:t>Trying something new, rediscovering an old interest or taking on a new responsibility at work are all examples of </a:t>
            </a:r>
            <a:r>
              <a:rPr lang="en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 ExtraBold"/>
                <a:cs typeface="Red Hat Display ExtraBold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Keep Learning</a:t>
            </a:r>
            <a:r>
              <a:rPr lang="en-NZ" sz="2800">
                <a:latin typeface="+mn-lt"/>
                <a:ea typeface="Red Hat Display"/>
                <a:cs typeface="Red Hat Display"/>
              </a:rPr>
              <a:t>.</a:t>
            </a:r>
          </a:p>
          <a:p>
            <a:pPr marL="514350" indent="-514350">
              <a:buFont typeface="+mj-lt"/>
              <a:buAutoNum type="arabicPeriod" startAt="3"/>
            </a:pPr>
            <a:endParaRPr lang="en-NZ" sz="3000"/>
          </a:p>
        </p:txBody>
      </p:sp>
    </p:spTree>
    <p:extLst>
      <p:ext uri="{BB962C8B-B14F-4D97-AF65-F5344CB8AC3E}">
        <p14:creationId xmlns:p14="http://schemas.microsoft.com/office/powerpoint/2010/main" val="389242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451" y="4286250"/>
            <a:ext cx="13845510" cy="1714500"/>
          </a:xfrm>
        </p:spPr>
        <p:txBody>
          <a:bodyPr>
            <a:noAutofit/>
          </a:bodyPr>
          <a:lstStyle/>
          <a:p>
            <a:r>
              <a:rPr lang="en-NZ"/>
              <a:t>What are the five actions outlined in the Five Ways to Wellbeing?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4C1BB6-5DF2-E06A-7B8D-E8B217134795}"/>
              </a:ext>
            </a:extLst>
          </p:cNvPr>
          <p:cNvSpPr txBox="1"/>
          <p:nvPr/>
        </p:nvSpPr>
        <p:spPr>
          <a:xfrm>
            <a:off x="8711158" y="823020"/>
            <a:ext cx="86409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514911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76AEB1-5BC9-23A2-D212-B98A36E39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4F737-CAE9-E20A-B523-ECD30DA6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2C7FB0-6AD1-3FD3-8934-2E0F14C1D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63275" tIns="81638" rIns="163275" bIns="81638" rtlCol="0" anchor="t"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NZ" sz="2500">
                <a:latin typeface="+mn-lt"/>
                <a:ea typeface="Red Hat Display"/>
                <a:cs typeface="Red Hat Display"/>
              </a:rPr>
              <a:t> </a:t>
            </a:r>
            <a:r>
              <a:rPr lang="en-NZ" sz="2500" b="1" i="1">
                <a:latin typeface="+mn-lt"/>
                <a:ea typeface="Red Hat Display ExtraBold"/>
                <a:cs typeface="Red Hat Display ExtraBold"/>
              </a:rPr>
              <a:t>c. </a:t>
            </a:r>
            <a:r>
              <a:rPr lang="en-NZ" sz="2500" b="1" i="1" u="sng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"/>
                <a:cs typeface="Red Hat Displ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 kori </a:t>
            </a:r>
            <a:r>
              <a:rPr lang="en-NZ" sz="2500" b="1" i="1" u="sng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"/>
                <a:cs typeface="Red Hat Displ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tonu</a:t>
            </a:r>
            <a:r>
              <a:rPr lang="en-NZ" sz="25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"/>
                <a:cs typeface="Red Hat Display"/>
              </a:rPr>
              <a:t> </a:t>
            </a:r>
            <a:r>
              <a:rPr lang="en-NZ" sz="2500">
                <a:latin typeface="+mn-lt"/>
                <a:ea typeface="Red Hat Display"/>
                <a:cs typeface="Red Hat Display"/>
              </a:rPr>
              <a:t>is the Te Reo M</a:t>
            </a:r>
            <a:r>
              <a:rPr lang="mi-NZ" sz="2500" err="1">
                <a:latin typeface="+mn-lt"/>
                <a:ea typeface="Red Hat Display"/>
                <a:cs typeface="Red Hat Display"/>
              </a:rPr>
              <a:t>āori</a:t>
            </a:r>
            <a:r>
              <a:rPr lang="en-NZ" sz="2500">
                <a:latin typeface="+mn-lt"/>
                <a:ea typeface="Red Hat Display"/>
                <a:cs typeface="Red Hat Display"/>
              </a:rPr>
              <a:t> translation for ‘Be Active’. </a:t>
            </a:r>
          </a:p>
          <a:p>
            <a:pPr marL="0" indent="0">
              <a:buNone/>
            </a:pPr>
            <a:endParaRPr lang="en-NZ" sz="2500">
              <a:latin typeface="+mn-lt"/>
            </a:endParaRPr>
          </a:p>
          <a:p>
            <a:pPr marL="514350" indent="-514350">
              <a:buFont typeface="Red Hat Display"/>
              <a:buAutoNum type="arabicPeriod" startAt="7"/>
            </a:pPr>
            <a:r>
              <a:rPr lang="en-NZ" sz="2500">
                <a:latin typeface="+mn-lt"/>
                <a:ea typeface="Red Hat Display"/>
                <a:cs typeface="Red Hat Display"/>
              </a:rPr>
              <a:t> </a:t>
            </a:r>
            <a:r>
              <a:rPr lang="en-NZ" sz="2500" b="1" i="1">
                <a:latin typeface="+mn-lt"/>
                <a:ea typeface="Red Hat Display ExtraBold"/>
                <a:cs typeface="Red Hat Display ExtraBold"/>
              </a:rPr>
              <a:t>b. </a:t>
            </a:r>
            <a:r>
              <a:rPr lang="en-NZ" sz="25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"/>
                <a:cs typeface="Red Hat Displ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1993</a:t>
            </a:r>
            <a:r>
              <a:rPr lang="en-NZ" sz="2500" b="1" i="1">
                <a:latin typeface="+mn-lt"/>
                <a:ea typeface="Red Hat Display ExtraBold"/>
                <a:cs typeface="Red Hat Display ExtraBold"/>
              </a:rPr>
              <a:t> </a:t>
            </a:r>
            <a:r>
              <a:rPr lang="en-NZ" sz="2500">
                <a:latin typeface="+mn-lt"/>
                <a:ea typeface="Red Hat Display"/>
                <a:cs typeface="Red Hat Display"/>
              </a:rPr>
              <a:t>is the year that the Mental Health Foundation first started running Mental Health Awareness Week. </a:t>
            </a:r>
          </a:p>
          <a:p>
            <a:pPr marL="514350" indent="-514350">
              <a:buFont typeface="+mj-lt"/>
              <a:buAutoNum type="arabicPeriod" startAt="7"/>
            </a:pPr>
            <a:endParaRPr lang="en-NZ" sz="2500">
              <a:latin typeface="+mn-lt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en-NZ" sz="2500">
                <a:latin typeface="+mn-lt"/>
                <a:ea typeface="Red Hat Display"/>
                <a:cs typeface="Red Hat Display"/>
              </a:rPr>
              <a:t> </a:t>
            </a:r>
            <a:r>
              <a:rPr lang="en-NZ" sz="2500" b="1" i="1">
                <a:latin typeface="+mn-lt"/>
                <a:ea typeface="Red Hat Display ExtraBold"/>
                <a:cs typeface="Red Hat Display ExtraBold"/>
              </a:rPr>
              <a:t>False:</a:t>
            </a:r>
            <a:r>
              <a:rPr lang="en-NZ" sz="2500" b="1" i="1">
                <a:latin typeface="+mn-lt"/>
                <a:ea typeface="Red Hat Display"/>
                <a:cs typeface="Red Hat Display"/>
              </a:rPr>
              <a:t> </a:t>
            </a:r>
            <a:r>
              <a:rPr lang="en-NZ" sz="2500">
                <a:latin typeface="+mn-lt"/>
                <a:ea typeface="Red Hat Display"/>
                <a:cs typeface="Red Hat Display"/>
              </a:rPr>
              <a:t>The Five Ways to Wellbeing are </a:t>
            </a:r>
            <a:r>
              <a:rPr lang="en-NZ" sz="25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"/>
                <a:cs typeface="Red Hat Displ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backed by evidence</a:t>
            </a:r>
            <a:r>
              <a:rPr lang="en-NZ" sz="2500">
                <a:latin typeface="+mn-lt"/>
                <a:ea typeface="Red Hat Display"/>
                <a:cs typeface="Red Hat Display"/>
              </a:rPr>
              <a:t> and can be easily incorporated into anyone's life. </a:t>
            </a:r>
          </a:p>
          <a:p>
            <a:pPr marL="514350" indent="-514350">
              <a:buFont typeface="+mj-lt"/>
              <a:buAutoNum type="arabicPeriod" startAt="8"/>
            </a:pPr>
            <a:endParaRPr lang="en-NZ" sz="2500">
              <a:latin typeface="+mn-lt"/>
            </a:endParaRPr>
          </a:p>
          <a:p>
            <a:pPr marL="514350" indent="-514350">
              <a:buFont typeface="Red Hat Display"/>
              <a:buAutoNum type="arabicPeriod" startAt="8"/>
            </a:pPr>
            <a:r>
              <a:rPr lang="en-NZ" sz="2500">
                <a:latin typeface="+mn-lt"/>
                <a:ea typeface="Red Hat Display"/>
                <a:cs typeface="Red Hat Display"/>
              </a:rPr>
              <a:t> </a:t>
            </a:r>
            <a:r>
              <a:rPr lang="en-NZ" sz="2500" b="1" i="1">
                <a:latin typeface="+mn-lt"/>
                <a:ea typeface="Red Hat Display ExtraBold"/>
                <a:cs typeface="Red Hat Display ExtraBold"/>
              </a:rPr>
              <a:t>d. </a:t>
            </a:r>
            <a:r>
              <a:rPr lang="en-NZ" sz="25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"/>
                <a:cs typeface="Red Hat Displ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All of the above</a:t>
            </a:r>
            <a:r>
              <a:rPr lang="en-NZ" sz="25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 ExtraBold"/>
                <a:cs typeface="Red Hat Display ExtraBold"/>
              </a:rPr>
              <a:t>.</a:t>
            </a:r>
            <a:r>
              <a:rPr lang="en-NZ" sz="2500" b="1" i="1">
                <a:latin typeface="+mn-lt"/>
                <a:ea typeface="Red Hat Display"/>
                <a:cs typeface="Red Hat Display"/>
              </a:rPr>
              <a:t> </a:t>
            </a:r>
            <a:r>
              <a:rPr lang="en-NZ" sz="2500">
                <a:latin typeface="+mn-lt"/>
                <a:ea typeface="Red Hat Display"/>
                <a:cs typeface="Red Hat Display"/>
              </a:rPr>
              <a:t>Mental Health Awareness Week is for everybody. Mental Health Awareness Week aims to help New Zealanders understand what boosts their wellbeing and improves mental health.</a:t>
            </a:r>
          </a:p>
          <a:p>
            <a:pPr marL="514350" indent="-514350">
              <a:buFont typeface="+mj-lt"/>
              <a:buAutoNum type="arabicPeriod" startAt="8"/>
            </a:pPr>
            <a:endParaRPr lang="en-NZ" sz="2500">
              <a:latin typeface="+mn-lt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NZ" sz="2500">
                <a:latin typeface="+mn-lt"/>
                <a:ea typeface="Red Hat Display"/>
                <a:cs typeface="Red Hat Display"/>
              </a:rPr>
              <a:t> </a:t>
            </a:r>
            <a:r>
              <a:rPr lang="en-NZ" sz="2500" b="1" i="1">
                <a:latin typeface="+mn-lt"/>
                <a:ea typeface="Red Hat Display ExtraBold"/>
                <a:cs typeface="Red Hat Display ExtraBold"/>
              </a:rPr>
              <a:t>True: </a:t>
            </a:r>
            <a:r>
              <a:rPr lang="en-GB" sz="25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 ExtraBold"/>
                <a:cs typeface="Red Hat Display ExtraBold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Taking notice</a:t>
            </a:r>
            <a:r>
              <a:rPr lang="en-GB" sz="2500">
                <a:latin typeface="+mn-lt"/>
                <a:ea typeface="Red Hat Display ExtraBold"/>
                <a:cs typeface="Red Hat Display ExtraBold"/>
              </a:rPr>
              <a:t>  is more than being mindful of your own wellbeing, it includes having awareness of the impact of your words and actions on the wellbeing of others. </a:t>
            </a:r>
            <a:endParaRPr lang="en-NZ" sz="2500">
              <a:solidFill>
                <a:srgbClr val="881798"/>
              </a:solidFill>
              <a:latin typeface="+mn-lt"/>
              <a:ea typeface="Red Hat Display ExtraBold"/>
              <a:cs typeface="Red Hat Display ExtraBold"/>
            </a:endParaRPr>
          </a:p>
          <a:p>
            <a:pPr marL="0" indent="0">
              <a:buNone/>
            </a:pPr>
            <a:endParaRPr lang="en-NZ" sz="2500">
              <a:latin typeface="+mn-lt"/>
              <a:ea typeface="Red Hat Display"/>
              <a:cs typeface="Red Hat Display"/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en-NZ" sz="2500">
                <a:latin typeface="+mn-lt"/>
                <a:ea typeface="Red Hat Display"/>
                <a:cs typeface="Red Hat Display"/>
              </a:rPr>
              <a:t>The four walls outlined in</a:t>
            </a:r>
            <a:r>
              <a:rPr lang="en-NZ" sz="250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"/>
                <a:cs typeface="Red Hat Display"/>
              </a:rPr>
              <a:t> </a:t>
            </a:r>
            <a:r>
              <a:rPr lang="mi-NZ" sz="250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"/>
                <a:cs typeface="Red Hat Display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 Whare Tapa Whā</a:t>
            </a:r>
            <a:r>
              <a:rPr lang="en-NZ" sz="2500">
                <a:latin typeface="+mn-lt"/>
                <a:ea typeface="Red Hat Display"/>
                <a:cs typeface="Red Hat Display"/>
              </a:rPr>
              <a:t> are </a:t>
            </a:r>
            <a:r>
              <a:rPr lang="en-NZ" sz="2500" b="1" i="1">
                <a:latin typeface="+mn-lt"/>
                <a:ea typeface="Red Hat Display ExtraBold"/>
                <a:cs typeface="Red Hat Display ExtraBold"/>
              </a:rPr>
              <a:t>Taha </a:t>
            </a:r>
            <a:r>
              <a:rPr lang="en-NZ" sz="2500" b="1" i="1" err="1">
                <a:latin typeface="+mn-lt"/>
                <a:ea typeface="Red Hat Display ExtraBold"/>
                <a:cs typeface="Red Hat Display ExtraBold"/>
              </a:rPr>
              <a:t>wairua</a:t>
            </a:r>
            <a:r>
              <a:rPr lang="en-NZ" sz="2500" b="1" i="1">
                <a:latin typeface="+mn-lt"/>
                <a:ea typeface="Red Hat Display"/>
                <a:cs typeface="Red Hat Display"/>
              </a:rPr>
              <a:t> </a:t>
            </a:r>
            <a:r>
              <a:rPr lang="en-NZ" sz="2500">
                <a:latin typeface="+mn-lt"/>
                <a:ea typeface="Red Hat Display"/>
                <a:cs typeface="Red Hat Display"/>
              </a:rPr>
              <a:t>(spiritual health), </a:t>
            </a:r>
            <a:r>
              <a:rPr lang="en-NZ" sz="2500" b="1" i="1">
                <a:latin typeface="+mn-lt"/>
                <a:ea typeface="Red Hat Display ExtraBold"/>
                <a:cs typeface="Red Hat Display ExtraBold"/>
              </a:rPr>
              <a:t>Taha </a:t>
            </a:r>
            <a:r>
              <a:rPr lang="en-NZ" sz="2500" b="1" i="1" err="1">
                <a:latin typeface="+mn-lt"/>
                <a:ea typeface="Red Hat Display ExtraBold"/>
                <a:cs typeface="Red Hat Display ExtraBold"/>
              </a:rPr>
              <a:t>hinengaro</a:t>
            </a:r>
            <a:r>
              <a:rPr lang="en-NZ" sz="2500" b="1" i="1">
                <a:latin typeface="+mn-lt"/>
                <a:ea typeface="Red Hat Display"/>
                <a:cs typeface="Red Hat Display"/>
              </a:rPr>
              <a:t> </a:t>
            </a:r>
            <a:r>
              <a:rPr lang="en-NZ" sz="2500">
                <a:latin typeface="+mn-lt"/>
                <a:ea typeface="Red Hat Display"/>
                <a:cs typeface="Red Hat Display"/>
              </a:rPr>
              <a:t>(mental and emotional health), </a:t>
            </a:r>
            <a:r>
              <a:rPr lang="en-NZ" sz="2500" b="1" i="1">
                <a:latin typeface="+mn-lt"/>
                <a:ea typeface="Red Hat Display ExtraBold"/>
                <a:cs typeface="Red Hat Display ExtraBold"/>
              </a:rPr>
              <a:t>Taha </a:t>
            </a:r>
            <a:r>
              <a:rPr lang="en-NZ" sz="2500" b="1" i="1" err="1">
                <a:latin typeface="+mn-lt"/>
                <a:ea typeface="Red Hat Display ExtraBold"/>
                <a:cs typeface="Red Hat Display ExtraBold"/>
              </a:rPr>
              <a:t>tinana</a:t>
            </a:r>
            <a:r>
              <a:rPr lang="en-NZ" sz="2500">
                <a:latin typeface="+mn-lt"/>
                <a:ea typeface="Red Hat Display"/>
                <a:cs typeface="Red Hat Display"/>
              </a:rPr>
              <a:t> (physical health) and </a:t>
            </a:r>
            <a:r>
              <a:rPr lang="en-NZ" sz="2500" b="1" i="1">
                <a:latin typeface="+mn-lt"/>
                <a:ea typeface="Red Hat Display ExtraBold"/>
                <a:cs typeface="Red Hat Display ExtraBold"/>
              </a:rPr>
              <a:t>Taha </a:t>
            </a:r>
            <a:r>
              <a:rPr lang="en-NZ" sz="2500" b="1" i="1" err="1">
                <a:latin typeface="+mn-lt"/>
                <a:ea typeface="Red Hat Display ExtraBold"/>
                <a:cs typeface="Red Hat Display ExtraBold"/>
              </a:rPr>
              <a:t>wh</a:t>
            </a:r>
            <a:r>
              <a:rPr lang="mi-NZ" sz="2500" b="1" i="1">
                <a:latin typeface="+mn-lt"/>
                <a:ea typeface="Red Hat Display ExtraBold"/>
                <a:cs typeface="Red Hat Display ExtraBold"/>
              </a:rPr>
              <a:t>ānau</a:t>
            </a:r>
            <a:r>
              <a:rPr lang="mi-NZ" sz="2500" b="1" i="1">
                <a:latin typeface="+mn-lt"/>
                <a:ea typeface="Red Hat Display"/>
                <a:cs typeface="Red Hat Display"/>
              </a:rPr>
              <a:t> </a:t>
            </a:r>
            <a:r>
              <a:rPr lang="mi-NZ" sz="2500">
                <a:latin typeface="+mn-lt"/>
                <a:ea typeface="Red Hat Display"/>
                <a:cs typeface="Red Hat Display"/>
              </a:rPr>
              <a:t>(</a:t>
            </a:r>
            <a:r>
              <a:rPr lang="mi-NZ" sz="2500" err="1">
                <a:latin typeface="+mn-lt"/>
                <a:ea typeface="Red Hat Display"/>
                <a:cs typeface="Red Hat Display"/>
              </a:rPr>
              <a:t>family</a:t>
            </a:r>
            <a:r>
              <a:rPr lang="mi-NZ" sz="2500">
                <a:latin typeface="+mn-lt"/>
                <a:ea typeface="Red Hat Display"/>
                <a:cs typeface="Red Hat Display"/>
              </a:rPr>
              <a:t> and </a:t>
            </a:r>
            <a:r>
              <a:rPr lang="mi-NZ" sz="2500" err="1">
                <a:latin typeface="+mn-lt"/>
                <a:ea typeface="Red Hat Display"/>
                <a:cs typeface="Red Hat Display"/>
              </a:rPr>
              <a:t>social</a:t>
            </a:r>
            <a:r>
              <a:rPr lang="mi-NZ" sz="2500">
                <a:latin typeface="+mn-lt"/>
                <a:ea typeface="Red Hat Display"/>
                <a:cs typeface="Red Hat Display"/>
              </a:rPr>
              <a:t> </a:t>
            </a:r>
            <a:r>
              <a:rPr lang="mi-NZ" sz="2500" err="1">
                <a:latin typeface="+mn-lt"/>
                <a:ea typeface="Red Hat Display"/>
                <a:cs typeface="Red Hat Display"/>
              </a:rPr>
              <a:t>health</a:t>
            </a:r>
            <a:r>
              <a:rPr lang="mi-NZ" sz="2500">
                <a:latin typeface="+mn-lt"/>
                <a:ea typeface="Red Hat Display"/>
                <a:cs typeface="Red Hat Display"/>
              </a:rPr>
              <a:t>).</a:t>
            </a:r>
          </a:p>
          <a:p>
            <a:pPr marL="0" indent="0">
              <a:buNone/>
            </a:pPr>
            <a:endParaRPr lang="en-NZ" sz="3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54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DFB5AD-0D19-CDBE-F803-E85E8312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A977C-7838-0BFF-B035-5B96C520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7D786F-F0A0-594B-E678-B55365069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21" y="1903140"/>
            <a:ext cx="16457772" cy="6624737"/>
          </a:xfrm>
        </p:spPr>
        <p:txBody>
          <a:bodyPr vert="horz" lIns="163275" tIns="81638" rIns="163275" bIns="81638" rtlCol="0" anchor="t"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mi-NZ" sz="2800">
                <a:latin typeface="+mn-lt"/>
                <a:ea typeface="Red Hat Display ExtraBold"/>
                <a:cs typeface="Red Hat Display ExtraBold"/>
              </a:rPr>
              <a:t> </a:t>
            </a:r>
            <a:r>
              <a:rPr lang="mi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 ExtraBold"/>
                <a:cs typeface="Red Hat Display ExtraBol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True</a:t>
            </a:r>
            <a:r>
              <a:rPr lang="mi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 ExtraBold"/>
                <a:cs typeface="Red Hat Display ExtraBold"/>
              </a:rPr>
              <a:t>:</a:t>
            </a:r>
            <a:r>
              <a:rPr lang="mi-NZ" sz="2800">
                <a:latin typeface="+mn-lt"/>
                <a:ea typeface="Red Hat Display"/>
                <a:cs typeface="Red Hat Display"/>
              </a:rPr>
              <a:t> </a:t>
            </a:r>
            <a:r>
              <a:rPr lang="en-NZ" sz="2800">
                <a:latin typeface="+mn-lt"/>
                <a:ea typeface="Red Hat Display"/>
                <a:cs typeface="Red Hat Display"/>
              </a:rPr>
              <a:t>The acts of giving, receiving and being aware of kindness, even indirectly, give us a sense of purpose and self-worth.</a:t>
            </a:r>
          </a:p>
          <a:p>
            <a:pPr marL="514350" indent="-514350">
              <a:buFont typeface="+mj-lt"/>
              <a:buAutoNum type="arabicPeriod" startAt="12"/>
            </a:pPr>
            <a:endParaRPr lang="mi-NZ" sz="2800">
              <a:latin typeface="+mn-lt"/>
            </a:endParaRPr>
          </a:p>
          <a:p>
            <a:pPr marL="514350" indent="-514350">
              <a:buFont typeface="+mj-lt"/>
              <a:buAutoNum type="arabicPeriod" startAt="12"/>
            </a:pPr>
            <a:r>
              <a:rPr lang="en-NZ" sz="2800">
                <a:latin typeface="+mn-lt"/>
                <a:ea typeface="Red Hat Display"/>
                <a:cs typeface="Red Hat Display"/>
              </a:rPr>
              <a:t> </a:t>
            </a:r>
            <a:r>
              <a:rPr lang="en-NZ" sz="2800" b="1" i="1">
                <a:latin typeface="+mn-lt"/>
                <a:ea typeface="Red Hat Display ExtraBold"/>
                <a:cs typeface="Red Hat Display ExtraBold"/>
              </a:rPr>
              <a:t>b.</a:t>
            </a:r>
            <a:r>
              <a:rPr lang="en-NZ" sz="2800" b="1" i="1">
                <a:latin typeface="+mn-lt"/>
                <a:ea typeface="Red Hat Display"/>
                <a:cs typeface="Red Hat Display"/>
              </a:rPr>
              <a:t> </a:t>
            </a:r>
            <a:r>
              <a:rPr lang="en-NZ" sz="2800">
                <a:latin typeface="+mn-lt"/>
                <a:ea typeface="Red Hat Display"/>
                <a:cs typeface="Red Hat Display"/>
              </a:rPr>
              <a:t>People who feel a strong sense of belonging in their community are </a:t>
            </a:r>
            <a:r>
              <a:rPr lang="en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Red Hat Display ExtraBold"/>
                <a:cs typeface="Red Hat Display Extra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three times more</a:t>
            </a:r>
            <a:r>
              <a:rPr lang="en-NZ" sz="2800" b="1" i="1">
                <a:latin typeface="+mn-lt"/>
                <a:ea typeface="Red Hat Display ExtraBold"/>
                <a:cs typeface="Red Hat Display ExtraBold"/>
              </a:rPr>
              <a:t> </a:t>
            </a:r>
            <a:r>
              <a:rPr lang="en-NZ" sz="2800" b="1" i="1">
                <a:latin typeface="+mn-lt"/>
                <a:ea typeface="Red Hat Display"/>
                <a:cs typeface="Red Hat Display"/>
              </a:rPr>
              <a:t> </a:t>
            </a:r>
            <a:r>
              <a:rPr lang="en-NZ" sz="2800">
                <a:latin typeface="+mn-lt"/>
                <a:ea typeface="Red Hat Display"/>
                <a:cs typeface="Red Hat Display"/>
              </a:rPr>
              <a:t>likely to report very good or excellent mental health.</a:t>
            </a:r>
          </a:p>
          <a:p>
            <a:pPr marL="514350" indent="-514350">
              <a:buFont typeface="+mj-lt"/>
              <a:buAutoNum type="arabicPeriod" startAt="12"/>
            </a:pPr>
            <a:endParaRPr lang="en-NZ" sz="2800">
              <a:latin typeface="+mn-lt"/>
            </a:endParaRPr>
          </a:p>
          <a:p>
            <a:pPr marL="514350" indent="-514350">
              <a:buFont typeface="+mj-lt"/>
              <a:buAutoNum type="arabicPeriod" startAt="14"/>
            </a:pPr>
            <a:r>
              <a:rPr lang="en-NZ" sz="2800">
                <a:latin typeface="+mn-lt"/>
                <a:ea typeface="Red Hat Display"/>
                <a:cs typeface="Red Hat Display"/>
              </a:rPr>
              <a:t> </a:t>
            </a:r>
            <a:r>
              <a:rPr lang="en-NZ" sz="2800" b="1" i="1">
                <a:latin typeface="+mn-lt"/>
                <a:ea typeface="Red Hat Display ExtraBold"/>
                <a:cs typeface="Red Hat Display ExtraBold"/>
              </a:rPr>
              <a:t>False:</a:t>
            </a:r>
            <a:r>
              <a:rPr lang="en-NZ" sz="2800">
                <a:latin typeface="+mn-lt"/>
                <a:ea typeface="Red Hat Display"/>
                <a:cs typeface="Red Hat Display"/>
              </a:rPr>
              <a:t> We need to look at all aspects of </a:t>
            </a:r>
            <a:r>
              <a:rPr lang="mi-NZ" sz="2800" b="1">
                <a:solidFill>
                  <a:schemeClr val="bg2">
                    <a:lumMod val="40000"/>
                    <a:lumOff val="60000"/>
                  </a:schemeClr>
                </a:solidFill>
                <a:latin typeface="Red Hat Display"/>
                <a:ea typeface="Red Hat Display"/>
                <a:cs typeface="Red Hat Displ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 Whare Tapa Whā</a:t>
            </a:r>
            <a:r>
              <a:rPr lang="en-NZ" sz="2800">
                <a:latin typeface="Red Hat Display"/>
                <a:ea typeface="Red Hat Display"/>
                <a:cs typeface="Red Hat Display"/>
              </a:rPr>
              <a:t> </a:t>
            </a:r>
            <a:r>
              <a:rPr lang="en-NZ" sz="2800">
                <a:latin typeface="+mn-lt"/>
                <a:ea typeface="Red Hat Display"/>
                <a:cs typeface="Red Hat Display"/>
              </a:rPr>
              <a:t>collectively as when all things are in balance, we thrive. When one or more of these is out of balance, our wellbeing is impacted.</a:t>
            </a:r>
          </a:p>
          <a:p>
            <a:pPr marL="514350" indent="-514350">
              <a:buFont typeface="+mj-lt"/>
              <a:buAutoNum type="arabicPeriod" startAt="14"/>
            </a:pPr>
            <a:endParaRPr lang="en-NZ" sz="2800">
              <a:latin typeface="+mn-lt"/>
            </a:endParaRPr>
          </a:p>
          <a:p>
            <a:pPr marL="514350" indent="-514350">
              <a:buFont typeface="+mj-lt"/>
              <a:buAutoNum type="arabicPeriod" startAt="15"/>
            </a:pPr>
            <a:r>
              <a:rPr lang="en-NZ" sz="2800">
                <a:latin typeface="+mn-lt"/>
                <a:ea typeface="Red Hat Display"/>
                <a:cs typeface="Red Hat Display"/>
              </a:rPr>
              <a:t>Tukua translates to </a:t>
            </a:r>
            <a:r>
              <a:rPr lang="en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Red Hat Display"/>
                <a:ea typeface="Red Hat Display"/>
                <a:cs typeface="Red Hat Displ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Give</a:t>
            </a:r>
            <a:r>
              <a:rPr lang="en-NZ" sz="2800" b="1" i="1">
                <a:latin typeface="+mn-lt"/>
                <a:ea typeface="Red Hat Display ExtraBold"/>
                <a:cs typeface="Red Hat Display ExtraBold"/>
              </a:rPr>
              <a:t>.</a:t>
            </a:r>
            <a:r>
              <a:rPr lang="en-NZ" sz="2800" b="1" i="1">
                <a:latin typeface="+mn-lt"/>
                <a:ea typeface="Red Hat Display"/>
                <a:cs typeface="Red Hat Display"/>
              </a:rPr>
              <a:t> </a:t>
            </a:r>
            <a:r>
              <a:rPr lang="en-NZ" sz="2800">
                <a:latin typeface="+mn-lt"/>
                <a:ea typeface="Red Hat Display"/>
                <a:cs typeface="Red Hat Display"/>
              </a:rPr>
              <a:t>This can be giving your time, your words and/or your presence.</a:t>
            </a:r>
          </a:p>
          <a:p>
            <a:pPr marL="514350" indent="-514350">
              <a:buFont typeface="+mj-lt"/>
              <a:buAutoNum type="arabicPeriod" startAt="8"/>
            </a:pPr>
            <a:endParaRPr lang="en-NZ" sz="2800">
              <a:latin typeface="+mn-lt"/>
            </a:endParaRPr>
          </a:p>
          <a:p>
            <a:pPr marL="514350" indent="-514350">
              <a:buFont typeface="+mj-lt"/>
              <a:buAutoNum type="arabicPeriod" startAt="16"/>
            </a:pPr>
            <a:r>
              <a:rPr lang="en-NZ" sz="2800">
                <a:latin typeface="+mn-lt"/>
              </a:rPr>
              <a:t> </a:t>
            </a:r>
            <a:r>
              <a:rPr lang="en-NZ" sz="2800" b="1" i="1">
                <a:latin typeface="+mn-lt"/>
              </a:rPr>
              <a:t>True: </a:t>
            </a:r>
            <a:r>
              <a:rPr lang="en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Social connection</a:t>
            </a:r>
            <a:r>
              <a:rPr lang="en-NZ" sz="2800" b="1" i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NZ" sz="2800">
                <a:latin typeface="+mn-lt"/>
              </a:rPr>
              <a:t>is a central part of our wellbeing, making us feel seen, heard and understood by others. </a:t>
            </a:r>
          </a:p>
          <a:p>
            <a:pPr marL="514350" indent="-514350">
              <a:buFont typeface="+mj-lt"/>
              <a:buAutoNum type="arabicPeriod" startAt="8"/>
            </a:pPr>
            <a:endParaRPr lang="en-NZ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29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B24B6-FE87-C93C-47D7-D32C00DD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809" y="3285018"/>
            <a:ext cx="5398791" cy="1347168"/>
          </a:xfrm>
        </p:spPr>
        <p:txBody>
          <a:bodyPr/>
          <a:lstStyle/>
          <a:p>
            <a:r>
              <a:rPr lang="en-NZ" i="1"/>
              <a:t>True or False: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FF2219-3262-8DC9-9144-069A99A41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58" y="4632186"/>
            <a:ext cx="13465496" cy="1872208"/>
          </a:xfrm>
        </p:spPr>
        <p:txBody>
          <a:bodyPr vert="horz" lIns="163275" tIns="81638" rIns="163275" bIns="81638" rtlCol="0" anchor="t">
            <a:normAutofit/>
          </a:bodyPr>
          <a:lstStyle/>
          <a:p>
            <a:pPr marL="0" indent="0" algn="ctr">
              <a:buNone/>
            </a:pPr>
            <a:r>
              <a:rPr lang="en-NZ" sz="5200">
                <a:latin typeface="Red Hat Display"/>
                <a:ea typeface="Red Hat Display"/>
                <a:cs typeface="Red Hat Display"/>
              </a:rPr>
              <a:t>Nearly one in six people around the world experiences loneliness.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C43083-8E06-6B05-0C7B-B6CAD6C43991}"/>
              </a:ext>
            </a:extLst>
          </p:cNvPr>
          <p:cNvSpPr txBox="1"/>
          <p:nvPr/>
        </p:nvSpPr>
        <p:spPr>
          <a:xfrm>
            <a:off x="8891178" y="915596"/>
            <a:ext cx="50405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Z" sz="45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  <a:p>
            <a:endParaRPr lang="en-NZ" sz="36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50CA21-5052-8632-30E6-25FAC1FA3F09}"/>
              </a:ext>
            </a:extLst>
          </p:cNvPr>
          <p:cNvSpPr txBox="1"/>
          <p:nvPr/>
        </p:nvSpPr>
        <p:spPr>
          <a:xfrm>
            <a:off x="8639150" y="823020"/>
            <a:ext cx="100811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384321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EAAD10-6C23-2EF4-98F8-36D3A1320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0044F-A8EA-2E0C-5EFB-7F4070C5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354" y="2695228"/>
            <a:ext cx="15925704" cy="1714500"/>
          </a:xfrm>
        </p:spPr>
        <p:txBody>
          <a:bodyPr anchor="ctr">
            <a:noAutofit/>
          </a:bodyPr>
          <a:lstStyle/>
          <a:p>
            <a:r>
              <a:rPr lang="en-NZ">
                <a:latin typeface="Red Hat Display ExtraBold"/>
                <a:ea typeface="Red Hat Display ExtraBold"/>
                <a:cs typeface="Red Hat Display ExtraBold"/>
              </a:rPr>
              <a:t>Almost ____ of us will experience mental health challenges in our lifetimes. 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F7D0F9-18FE-47E1-F6F6-1DAD48597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42" y="4423028"/>
            <a:ext cx="16729728" cy="3377085"/>
          </a:xfrm>
        </p:spPr>
        <p:txBody>
          <a:bodyPr anchor="ctr"/>
          <a:lstStyle/>
          <a:p>
            <a:pPr marL="914400" indent="-914400" algn="ctr">
              <a:buAutoNum type="alphaLcPeriod"/>
            </a:pPr>
            <a:r>
              <a:rPr lang="en-NZ">
                <a:latin typeface="Red Hat Display"/>
                <a:ea typeface="Red Hat Display"/>
                <a:cs typeface="Red Hat Display"/>
              </a:rPr>
              <a:t>A quarter</a:t>
            </a:r>
            <a:endParaRPr lang="en-NZ"/>
          </a:p>
          <a:p>
            <a:pPr marL="914400" indent="-914400" algn="ctr">
              <a:buAutoNum type="alphaLcPeriod"/>
            </a:pPr>
            <a:r>
              <a:rPr lang="en-NZ">
                <a:latin typeface="Red Hat Display"/>
                <a:ea typeface="Red Hat Display"/>
                <a:cs typeface="Red Hat Display"/>
              </a:rPr>
              <a:t>A third</a:t>
            </a:r>
            <a:endParaRPr lang="en-NZ"/>
          </a:p>
          <a:p>
            <a:pPr marL="914400" indent="-914400" algn="ctr">
              <a:buAutoNum type="alphaLcPeriod"/>
            </a:pPr>
            <a:r>
              <a:rPr lang="en-NZ">
                <a:latin typeface="Red Hat Display"/>
                <a:ea typeface="Red Hat Display"/>
                <a:cs typeface="Red Hat Display"/>
              </a:rPr>
              <a:t>Half</a:t>
            </a:r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31AB75-EFA6-D6CC-C5EB-F7CB7DAA4FB9}"/>
              </a:ext>
            </a:extLst>
          </p:cNvPr>
          <p:cNvSpPr txBox="1"/>
          <p:nvPr/>
        </p:nvSpPr>
        <p:spPr>
          <a:xfrm>
            <a:off x="8639150" y="823020"/>
            <a:ext cx="100811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238136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44D740-776C-E9BB-4C0A-A25FF8CB1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21779-B233-7B62-1747-385C7A3B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663" y="3978616"/>
            <a:ext cx="13861087" cy="2329768"/>
          </a:xfrm>
        </p:spPr>
        <p:txBody>
          <a:bodyPr>
            <a:noAutofit/>
          </a:bodyPr>
          <a:lstStyle/>
          <a:p>
            <a:r>
              <a:rPr lang="en-NZ"/>
              <a:t>Which of the Five Ways to Wellbeing actions does Me </a:t>
            </a:r>
            <a:r>
              <a:rPr lang="en-NZ" err="1"/>
              <a:t>Whakawhanaunga</a:t>
            </a:r>
            <a:r>
              <a:rPr lang="en-NZ"/>
              <a:t> translate to in English?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2E0E79-0EBB-2EC2-59EF-0B62C91C9C0B}"/>
              </a:ext>
            </a:extLst>
          </p:cNvPr>
          <p:cNvSpPr txBox="1"/>
          <p:nvPr/>
        </p:nvSpPr>
        <p:spPr>
          <a:xfrm>
            <a:off x="8891178" y="915596"/>
            <a:ext cx="50405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Z" sz="45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  <a:p>
            <a:endParaRPr lang="en-NZ" sz="36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340BF6-1C86-C939-0974-B399D0DA2FC0}"/>
              </a:ext>
            </a:extLst>
          </p:cNvPr>
          <p:cNvSpPr txBox="1"/>
          <p:nvPr/>
        </p:nvSpPr>
        <p:spPr>
          <a:xfrm>
            <a:off x="8567142" y="823020"/>
            <a:ext cx="115212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288887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907F69-942E-D1B3-9BEB-661295119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D007D-01C8-C404-6CF0-A582CC0F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358" y="3271292"/>
            <a:ext cx="15265696" cy="3744416"/>
          </a:xfrm>
        </p:spPr>
        <p:txBody>
          <a:bodyPr>
            <a:noAutofit/>
          </a:bodyPr>
          <a:lstStyle/>
          <a:p>
            <a:r>
              <a:rPr lang="en-NZ" sz="5400"/>
              <a:t>Trying something new, rediscovering an old interest or taking on a new responsibility at work are all examples of which action outlined in the Five Ways to Wellbeing?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7E0545-DAD4-2E1E-7C37-0AEA8E5922A9}"/>
              </a:ext>
            </a:extLst>
          </p:cNvPr>
          <p:cNvSpPr txBox="1"/>
          <p:nvPr/>
        </p:nvSpPr>
        <p:spPr>
          <a:xfrm>
            <a:off x="8891178" y="915596"/>
            <a:ext cx="50405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Z" sz="45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  <a:p>
            <a:endParaRPr lang="en-NZ" sz="36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58A61D-5F5B-4CA0-EAA2-2AA0BC4E8C3E}"/>
              </a:ext>
            </a:extLst>
          </p:cNvPr>
          <p:cNvSpPr txBox="1"/>
          <p:nvPr/>
        </p:nvSpPr>
        <p:spPr>
          <a:xfrm>
            <a:off x="8567142" y="823020"/>
            <a:ext cx="115212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Q5</a:t>
            </a:r>
          </a:p>
        </p:txBody>
      </p:sp>
    </p:spTree>
    <p:extLst>
      <p:ext uri="{BB962C8B-B14F-4D97-AF65-F5344CB8AC3E}">
        <p14:creationId xmlns:p14="http://schemas.microsoft.com/office/powerpoint/2010/main" val="296969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32549D-A07C-B6A7-DF75-CEB4C9D7D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28343-000A-8FE6-D2A1-CD54D4C3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94" y="2335188"/>
            <a:ext cx="15925704" cy="2592288"/>
          </a:xfrm>
        </p:spPr>
        <p:txBody>
          <a:bodyPr anchor="ctr">
            <a:noAutofit/>
          </a:bodyPr>
          <a:lstStyle/>
          <a:p>
            <a:r>
              <a:rPr lang="en-NZ" sz="5800"/>
              <a:t>‘Be Active’ is one of the Five Ways to Wellbeing. What is the Te Reo M</a:t>
            </a:r>
            <a:r>
              <a:rPr lang="mi-NZ" sz="5800" err="1"/>
              <a:t>āori</a:t>
            </a:r>
            <a:r>
              <a:rPr lang="en-NZ" sz="5800"/>
              <a:t> translation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36E39B-5043-2EBB-2FB0-6E048F9B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354" y="4927476"/>
            <a:ext cx="15925704" cy="2931345"/>
          </a:xfrm>
        </p:spPr>
        <p:txBody>
          <a:bodyPr anchor="ctr"/>
          <a:lstStyle/>
          <a:p>
            <a:pPr marL="914400" indent="-914400" algn="ctr">
              <a:buAutoNum type="alphaLcPeriod"/>
            </a:pPr>
            <a:r>
              <a:rPr lang="en-NZ"/>
              <a:t>Me aro </a:t>
            </a:r>
            <a:r>
              <a:rPr lang="en-NZ" err="1"/>
              <a:t>tonu</a:t>
            </a:r>
            <a:endParaRPr lang="en-NZ"/>
          </a:p>
          <a:p>
            <a:pPr marL="914400" indent="-914400" algn="ctr">
              <a:buAutoNum type="alphaLcPeriod"/>
            </a:pPr>
            <a:r>
              <a:rPr lang="en-NZ"/>
              <a:t>Me </a:t>
            </a:r>
            <a:r>
              <a:rPr lang="en-NZ" err="1"/>
              <a:t>ako</a:t>
            </a:r>
            <a:r>
              <a:rPr lang="en-NZ"/>
              <a:t> </a:t>
            </a:r>
            <a:r>
              <a:rPr lang="en-NZ" err="1"/>
              <a:t>tonu</a:t>
            </a:r>
            <a:endParaRPr lang="en-NZ"/>
          </a:p>
          <a:p>
            <a:pPr marL="914400" indent="-914400" algn="ctr">
              <a:buAutoNum type="alphaLcPeriod"/>
            </a:pPr>
            <a:r>
              <a:rPr lang="en-NZ"/>
              <a:t>Me kori </a:t>
            </a:r>
            <a:r>
              <a:rPr lang="en-NZ" err="1"/>
              <a:t>tonu</a:t>
            </a:r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2AF0D4-7708-2E37-87FA-CD0536ADACB5}"/>
              </a:ext>
            </a:extLst>
          </p:cNvPr>
          <p:cNvSpPr txBox="1"/>
          <p:nvPr/>
        </p:nvSpPr>
        <p:spPr>
          <a:xfrm>
            <a:off x="8639150" y="823020"/>
            <a:ext cx="100811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Q6</a:t>
            </a:r>
          </a:p>
        </p:txBody>
      </p:sp>
    </p:spTree>
    <p:extLst>
      <p:ext uri="{BB962C8B-B14F-4D97-AF65-F5344CB8AC3E}">
        <p14:creationId xmlns:p14="http://schemas.microsoft.com/office/powerpoint/2010/main" val="385864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A78BEE-4C1B-8D33-3AB4-4AD07E851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0103C-4F55-FF1C-2A9F-D7F8F8AF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340" y="2465529"/>
            <a:ext cx="15883732" cy="2448272"/>
          </a:xfrm>
        </p:spPr>
        <p:txBody>
          <a:bodyPr anchor="ctr">
            <a:noAutofit/>
          </a:bodyPr>
          <a:lstStyle/>
          <a:p>
            <a:r>
              <a:rPr lang="en-NZ" sz="5400"/>
              <a:t>The Mental Health Foundation of New Zealand (MHF) has been running Mental Health Awareness Week since: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D39FC4-D821-EAD5-2AD4-6340C23AD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340" y="4999484"/>
            <a:ext cx="15883732" cy="2952329"/>
          </a:xfrm>
        </p:spPr>
        <p:txBody>
          <a:bodyPr anchor="ctr"/>
          <a:lstStyle/>
          <a:p>
            <a:pPr marL="914400" indent="-914400" algn="ctr">
              <a:buAutoNum type="alphaLcPeriod"/>
            </a:pPr>
            <a:r>
              <a:rPr lang="en-NZ"/>
              <a:t>2003</a:t>
            </a:r>
          </a:p>
          <a:p>
            <a:pPr marL="914400" indent="-914400" algn="ctr">
              <a:buAutoNum type="alphaLcPeriod"/>
            </a:pPr>
            <a:r>
              <a:rPr lang="en-NZ"/>
              <a:t>1993</a:t>
            </a:r>
          </a:p>
          <a:p>
            <a:pPr marL="914400" indent="-914400" algn="ctr">
              <a:buAutoNum type="alphaLcPeriod"/>
            </a:pPr>
            <a:r>
              <a:rPr lang="en-NZ"/>
              <a:t>1998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755870-9235-BB2A-6771-F47D44A7C0F9}"/>
              </a:ext>
            </a:extLst>
          </p:cNvPr>
          <p:cNvSpPr txBox="1"/>
          <p:nvPr/>
        </p:nvSpPr>
        <p:spPr>
          <a:xfrm>
            <a:off x="8639150" y="823020"/>
            <a:ext cx="100811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Q7</a:t>
            </a:r>
          </a:p>
        </p:txBody>
      </p:sp>
    </p:spTree>
    <p:extLst>
      <p:ext uri="{BB962C8B-B14F-4D97-AF65-F5344CB8AC3E}">
        <p14:creationId xmlns:p14="http://schemas.microsoft.com/office/powerpoint/2010/main" val="165976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A09D67-0BE4-930C-F940-713C06FB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4757DB-79FF-7D82-3BE1-EE81818F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4" y="3220268"/>
            <a:ext cx="18286413" cy="1347168"/>
          </a:xfrm>
        </p:spPr>
        <p:txBody>
          <a:bodyPr/>
          <a:lstStyle/>
          <a:p>
            <a:r>
              <a:rPr lang="en-NZ" i="1"/>
              <a:t>True or False: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1D0CFA-79AB-D80D-3DAD-F62E2FA9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901" y="4567436"/>
            <a:ext cx="15121679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/>
              <a:t>Although they are not currently scientifically backed, the Five Ways to Wellbeing are a set of actions known to boost our mental health.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340A90-4048-25AB-CF04-58B95BBACD44}"/>
              </a:ext>
            </a:extLst>
          </p:cNvPr>
          <p:cNvSpPr txBox="1"/>
          <p:nvPr/>
        </p:nvSpPr>
        <p:spPr>
          <a:xfrm>
            <a:off x="8891178" y="915596"/>
            <a:ext cx="50405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Z" sz="45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  <a:p>
            <a:endParaRPr lang="en-NZ" sz="3600" b="1">
              <a:latin typeface="Red Hat Display ExtraBold" panose="020B0604020202020204" charset="0"/>
              <a:ea typeface="Red Hat Display ExtraBold" panose="020B0604020202020204" charset="0"/>
              <a:cs typeface="Red Hat Display ExtraBold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3A3644-1CF9-32DE-C0BE-C9DA193593B3}"/>
              </a:ext>
            </a:extLst>
          </p:cNvPr>
          <p:cNvSpPr txBox="1"/>
          <p:nvPr/>
        </p:nvSpPr>
        <p:spPr>
          <a:xfrm>
            <a:off x="8639150" y="823020"/>
            <a:ext cx="100811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500" b="1">
                <a:latin typeface="Red Hat Display ExtraBold" panose="020B0604020202020204" charset="0"/>
                <a:ea typeface="Red Hat Display ExtraBold" panose="020B0604020202020204" charset="0"/>
                <a:cs typeface="Red Hat Display ExtraBold" panose="020B0604020202020204" charset="0"/>
              </a:rPr>
              <a:t>Q8</a:t>
            </a:r>
          </a:p>
        </p:txBody>
      </p:sp>
    </p:spTree>
    <p:extLst>
      <p:ext uri="{BB962C8B-B14F-4D97-AF65-F5344CB8AC3E}">
        <p14:creationId xmlns:p14="http://schemas.microsoft.com/office/powerpoint/2010/main" val="2931233539"/>
      </p:ext>
    </p:extLst>
  </p:cSld>
  <p:clrMapOvr>
    <a:masterClrMapping/>
  </p:clrMapOvr>
</p:sld>
</file>

<file path=ppt/theme/theme1.xml><?xml version="1.0" encoding="utf-8"?>
<a:theme xmlns:a="http://schemas.openxmlformats.org/drawingml/2006/main" name="MHAW2025">
  <a:themeElements>
    <a:clrScheme name="MHAW2025">
      <a:dk1>
        <a:srgbClr val="333334"/>
      </a:dk1>
      <a:lt1>
        <a:srgbClr val="FFFFFF"/>
      </a:lt1>
      <a:dk2>
        <a:srgbClr val="2A4F2F"/>
      </a:dk2>
      <a:lt2>
        <a:srgbClr val="FFFFFF"/>
      </a:lt2>
      <a:accent1>
        <a:srgbClr val="72BF44"/>
      </a:accent1>
      <a:accent2>
        <a:srgbClr val="EAB320"/>
      </a:accent2>
      <a:accent3>
        <a:srgbClr val="2C8B72"/>
      </a:accent3>
      <a:accent4>
        <a:srgbClr val="2A4F2F"/>
      </a:accent4>
      <a:accent5>
        <a:srgbClr val="72BF44"/>
      </a:accent5>
      <a:accent6>
        <a:srgbClr val="EAB320"/>
      </a:accent6>
      <a:hlink>
        <a:srgbClr val="2C8B72"/>
      </a:hlink>
      <a:folHlink>
        <a:srgbClr val="2A4F2F"/>
      </a:folHlink>
    </a:clrScheme>
    <a:fontScheme name="MHAW2025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byPA xmlns="2c42301b-c6dd-4269-91b9-17c9a1ee7006">false</ReadbyPA>
    <Approval xmlns="2c42301b-c6dd-4269-91b9-17c9a1ee7006" xsi:nil="true"/>
    <_Flow_SignoffStatus xmlns="2c42301b-c6dd-4269-91b9-17c9a1ee7006" xsi:nil="true"/>
    <lcf76f155ced4ddcb4097134ff3c332f xmlns="2c42301b-c6dd-4269-91b9-17c9a1ee7006">
      <Terms xmlns="http://schemas.microsoft.com/office/infopath/2007/PartnerControls"/>
    </lcf76f155ced4ddcb4097134ff3c332f>
    <TaxCatchAll xmlns="629fa9f3-65f0-4f99-94e6-4f6d9e273c92" xsi:nil="true"/>
    <Approved xmlns="2c42301b-c6dd-4269-91b9-17c9a1ee70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23" ma:contentTypeDescription="Create a new document." ma:contentTypeScope="" ma:versionID="604f02a8ec4036ec60ed0f483a30d0f3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508f131511f300519f5dbbbf3516b63e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Approval" minOccurs="0"/>
                <xsd:element ref="ns2:MediaServiceSearchProperties" minOccurs="0"/>
                <xsd:element ref="ns2:Approved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2b3390-3014-4f62-baac-4d26c891ed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al" ma:index="27" nillable="true" ma:displayName="Approval " ma:description="Sent to Diego " ma:format="Dropdown" ma:internalName="Approval">
      <xsd:simpleType>
        <xsd:restriction base="dms:Choice">
          <xsd:enumeration value="Needs review  "/>
          <xsd:enumeration value="Sent "/>
          <xsd:enumeration value="Choice 3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pproved" ma:index="29" nillable="true" ma:displayName="Approved" ma:format="Dropdown" ma:internalName="Approved">
      <xsd:simpleType>
        <xsd:restriction base="dms:Choice">
          <xsd:enumeration value="Draft"/>
          <xsd:enumeration value="Under review"/>
          <xsd:enumeration value="Approved"/>
        </xsd:restriction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2c375-6162-4dd0-8da2-f8aaabace7f8}" ma:internalName="TaxCatchAll" ma:showField="CatchAllData" ma:web="629fa9f3-65f0-4f99-94e6-4f6d9e273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A84C28-2855-4E53-80E2-F29C0D22474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29fa9f3-65f0-4f99-94e6-4f6d9e273c92"/>
    <ds:schemaRef ds:uri="http://purl.org/dc/dcmitype/"/>
    <ds:schemaRef ds:uri="2c42301b-c6dd-4269-91b9-17c9a1ee700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01FE2F-463B-4A02-A8DC-4D79F8CD96F4}">
  <ds:schemaRefs>
    <ds:schemaRef ds:uri="2c42301b-c6dd-4269-91b9-17c9a1ee7006"/>
    <ds:schemaRef ds:uri="629fa9f3-65f0-4f99-94e6-4f6d9e273c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CE296C-B502-4962-9012-4893D674D3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MHAW2025</Template>
  <TotalTime>0</TotalTime>
  <Words>714</Words>
  <Application>Microsoft Office PowerPoint</Application>
  <PresentationFormat>Custom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Red Hat Display</vt:lpstr>
      <vt:lpstr>Red Hat Display ExtraBold</vt:lpstr>
      <vt:lpstr>Calibri</vt:lpstr>
      <vt:lpstr>MHAW2025</vt:lpstr>
      <vt:lpstr>PowerPoint Presentation</vt:lpstr>
      <vt:lpstr>What are the five actions outlined in the Five Ways to Wellbeing?</vt:lpstr>
      <vt:lpstr>True or False:</vt:lpstr>
      <vt:lpstr>Almost ____ of us will experience mental health challenges in our lifetimes. </vt:lpstr>
      <vt:lpstr>Which of the Five Ways to Wellbeing actions does Me Whakawhanaunga translate to in English?</vt:lpstr>
      <vt:lpstr>Trying something new, rediscovering an old interest or taking on a new responsibility at work are all examples of which action outlined in the Five Ways to Wellbeing?</vt:lpstr>
      <vt:lpstr>‘Be Active’ is one of the Five Ways to Wellbeing. What is the Te Reo Māori translation for this?</vt:lpstr>
      <vt:lpstr>The Mental Health Foundation of New Zealand (MHF) has been running Mental Health Awareness Week since:</vt:lpstr>
      <vt:lpstr>True or False:</vt:lpstr>
      <vt:lpstr>Mental Health Awareness Week is for:</vt:lpstr>
      <vt:lpstr>True or False:</vt:lpstr>
      <vt:lpstr>Te Whare Tapa Whā describes health as a wharenui, with four walls and a foundation. What are the four walls?</vt:lpstr>
      <vt:lpstr>True or False:</vt:lpstr>
      <vt:lpstr>People who feel a strong sense of belonging in their community are ________ likely to report very good or excellent mental health:</vt:lpstr>
      <vt:lpstr>True or False:</vt:lpstr>
      <vt:lpstr>Tukua translates to which of the Five Ways to Wellbeing actions in English?</vt:lpstr>
      <vt:lpstr>True or False:</vt:lpstr>
      <vt:lpstr>Answers:</vt:lpstr>
      <vt:lpstr>Answers:</vt:lpstr>
      <vt:lpstr>Answers:</vt:lpstr>
      <vt:lpstr>Answers: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</dc:creator>
  <cp:lastModifiedBy>Claire</cp:lastModifiedBy>
  <cp:revision>5</cp:revision>
  <dcterms:created xsi:type="dcterms:W3CDTF">2025-07-28T04:44:32Z</dcterms:created>
  <dcterms:modified xsi:type="dcterms:W3CDTF">2025-08-28T02:00:52Z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  <property fmtid="{D5CDD505-2E9C-101B-9397-08002B2CF9AE}" pid="3" name="MediaServiceImageTags">
    <vt:lpwstr/>
  </property>
</Properties>
</file>